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4" r:id="rId2"/>
    <p:sldId id="278" r:id="rId3"/>
    <p:sldId id="305" r:id="rId4"/>
    <p:sldId id="275" r:id="rId5"/>
    <p:sldId id="277" r:id="rId6"/>
    <p:sldId id="259" r:id="rId7"/>
    <p:sldId id="284" r:id="rId8"/>
    <p:sldId id="260" r:id="rId9"/>
    <p:sldId id="261" r:id="rId10"/>
    <p:sldId id="286" r:id="rId11"/>
    <p:sldId id="287" r:id="rId12"/>
    <p:sldId id="272" r:id="rId13"/>
    <p:sldId id="280" r:id="rId14"/>
    <p:sldId id="288" r:id="rId15"/>
    <p:sldId id="289" r:id="rId16"/>
    <p:sldId id="290" r:id="rId17"/>
    <p:sldId id="302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3191" autoAdjust="0"/>
  </p:normalViewPr>
  <p:slideViewPr>
    <p:cSldViewPr snapToGrid="0">
      <p:cViewPr varScale="1">
        <p:scale>
          <a:sx n="62" d="100"/>
          <a:sy n="62" d="100"/>
        </p:scale>
        <p:origin x="148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13193-6A1C-448C-B147-BD5D8AD15DF7}" type="datetimeFigureOut">
              <a:rPr lang="nl-NL" smtClean="0"/>
              <a:t>24-2-2023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837D2-6B4B-47D7-9B33-E4B9D3F054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1641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837D2-6B4B-47D7-9B33-E4B9D3F05401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847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837D2-6B4B-47D7-9B33-E4B9D3F05401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4001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15408F-ADBB-425C-BE95-07833385D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CA1680B-D02E-4CDB-A111-1C3A08730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2FED86-402B-45A6-9E64-4B87E2992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8CE77-7924-4146-AADC-F62424635916}" type="datetimeFigureOut">
              <a:rPr lang="nl-NL" smtClean="0"/>
              <a:t>24-2-2023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6C92552-DE03-4F72-A332-5E5ABA8B6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7E0F22-B9AA-46B8-99B3-3D8CB938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6D85-3A82-4B53-89F6-684943836C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5485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67F8F4-CDCB-4FA0-B708-2EED13ACA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5D2CC8E-7E3E-45D7-BD87-C325063CE6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44873F5-F384-49C9-9A28-76DA7B4ED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8CE77-7924-4146-AADC-F62424635916}" type="datetimeFigureOut">
              <a:rPr lang="nl-NL" smtClean="0"/>
              <a:t>24-2-2023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0E49B9-8845-41E4-9E07-8E5BB7E19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19C4338-B06A-4018-A9B1-C2CF7EC32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6D85-3A82-4B53-89F6-684943836C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1428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D4A6DFE-2A0E-4CA9-8695-AFBBFE33D7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F39FD9C-B2AF-48DB-A309-7F259F7431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247BC3F-C96A-4A8E-9793-5EC3577B9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8CE77-7924-4146-AADC-F62424635916}" type="datetimeFigureOut">
              <a:rPr lang="nl-NL" smtClean="0"/>
              <a:t>24-2-2023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3EDDEAF-E86D-46E2-880F-691A077C0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DC1B58F-6A52-492C-A1E7-02E8D8D33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6D85-3A82-4B53-89F6-684943836C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5546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E7EAE9-F567-47DA-A326-2D2EACB70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438FFB-1306-48FF-BFE8-26C209B70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27DF6F6-1EA5-4E9B-BF02-310127B04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8CE77-7924-4146-AADC-F62424635916}" type="datetimeFigureOut">
              <a:rPr lang="nl-NL" smtClean="0"/>
              <a:t>24-2-2023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91FD308-B27E-4617-8D03-39A5042C6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F5ACF7-2592-4E21-B0FE-A2B975EF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6D85-3A82-4B53-89F6-684943836C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9405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7B9C03-B367-4D20-AD1D-097B6700E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1B8AAA1-D31C-4225-BC3C-5BE8437B5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AE635F9-EBA7-4A85-8047-B871E27E6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8CE77-7924-4146-AADC-F62424635916}" type="datetimeFigureOut">
              <a:rPr lang="nl-NL" smtClean="0"/>
              <a:t>24-2-2023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FA75835-CFB7-45EA-87B3-7C59F0D05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67BFFB-022B-4CC4-A2B5-3D94C4AEC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6D85-3A82-4B53-89F6-684943836C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6921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CECB24-A194-4A43-B5B1-1A12BB5D0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CE7E3E-CF61-47B1-A451-81581B41F6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75FF10A-088B-4191-BBCD-A27CE3AEB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00C37A8-4916-481C-B5FC-FE116D4EA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8CE77-7924-4146-AADC-F62424635916}" type="datetimeFigureOut">
              <a:rPr lang="nl-NL" smtClean="0"/>
              <a:t>24-2-2023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527391B-508D-4F0E-811B-3C3D56981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B22AAEF-047E-4153-BA8C-60756B4C7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6D85-3A82-4B53-89F6-684943836C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3959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4935C4-47CA-45F4-A5ED-1FB846CE0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CB1134E-60E3-4594-8871-8131EFC51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1552545-F641-48E4-922A-37C60B489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E6C9ABD-C482-47A2-B7B6-E6C8BAF6CF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76E9491-B1F7-42FD-8D8E-57FB6A28A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B147758-CEA5-4A79-BC2B-A0C28A2F0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8CE77-7924-4146-AADC-F62424635916}" type="datetimeFigureOut">
              <a:rPr lang="nl-NL" smtClean="0"/>
              <a:t>24-2-2023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FC220DB-F804-4D90-898B-E1F9C29AB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5D2DF39-B624-451F-AE1A-03B7F661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6D85-3A82-4B53-89F6-684943836C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7230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EC22A8-9499-4357-A5ED-104EF9264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8126E65-CFC3-4DF1-AF6E-89E20C046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8CE77-7924-4146-AADC-F62424635916}" type="datetimeFigureOut">
              <a:rPr lang="nl-NL" smtClean="0"/>
              <a:t>24-2-2023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01CA0B0-8090-46F4-80F5-3C0FFC63D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D7119F8-31BD-41A4-B597-B04735254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6D85-3A82-4B53-89F6-684943836C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1895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AF6C6BC-728E-4849-A037-B10B5D7CB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8CE77-7924-4146-AADC-F62424635916}" type="datetimeFigureOut">
              <a:rPr lang="nl-NL" smtClean="0"/>
              <a:t>24-2-2023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5A82FA2-2AAB-4725-A456-734E94043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3766321-55DC-4C35-9A79-1B15AF5B1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6D85-3A82-4B53-89F6-684943836C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6103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4D9347-C0D6-4446-911E-469277C02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E5FA7A-D4C5-4AE6-8BC5-7D818B7A9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E1485B5-AB10-4393-BA1C-57DAA7476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44BF681-21CE-4F52-BE98-C5D1334BD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8CE77-7924-4146-AADC-F62424635916}" type="datetimeFigureOut">
              <a:rPr lang="nl-NL" smtClean="0"/>
              <a:t>24-2-2023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C7BF76F-B4E2-4359-A65F-C619807E5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9271997-EFF3-4D5C-A655-B953FEB8C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6D85-3A82-4B53-89F6-684943836C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5661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84739B-4FCC-48BC-ACCB-A918E4C9D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26E6B38-0389-4E72-A7B6-D5233DF0AA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AC1BA0-D411-4484-AE7E-FC51C9B8BC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D9C2B71-F28A-43DE-8DAE-B2275E78D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8CE77-7924-4146-AADC-F62424635916}" type="datetimeFigureOut">
              <a:rPr lang="nl-NL" smtClean="0"/>
              <a:t>24-2-2023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C29D69D-D8E6-4AFB-80C8-E64C23B40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B0C7D04-4FBC-452D-BC99-39BFCCA1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6D85-3A82-4B53-89F6-684943836C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0629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C976182-A3DD-4707-8904-3F9794182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26EF26E-97FF-4110-8A56-2FB195B00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62AAEB4-9C77-4D6D-BB97-C354C7D5A5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8CE77-7924-4146-AADC-F62424635916}" type="datetimeFigureOut">
              <a:rPr lang="nl-NL" smtClean="0"/>
              <a:t>24-2-2023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D7B8533-619B-443F-9EEF-A56FE1942F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E32167-AC7B-43BF-ACFC-85E382286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16D85-3A82-4B53-89F6-684943836C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51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81022C-4367-4C16-9048-B9A1578904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9837238-35BC-4B3D-821C-93516FA793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D81F3297-33FF-45E0-B95B-18F8105B624A}"/>
              </a:ext>
            </a:extLst>
          </p:cNvPr>
          <p:cNvGrpSpPr>
            <a:grpSpLocks/>
          </p:cNvGrpSpPr>
          <p:nvPr/>
        </p:nvGrpSpPr>
        <p:grpSpPr bwMode="auto">
          <a:xfrm>
            <a:off x="1095374" y="466817"/>
            <a:ext cx="10001251" cy="5924365"/>
            <a:chOff x="108838935" y="108806460"/>
            <a:chExt cx="2686050" cy="2743200"/>
          </a:xfrm>
        </p:grpSpPr>
        <p:sp>
          <p:nvSpPr>
            <p:cNvPr id="5" name="Rectangle 3" hidden="1">
              <a:extLst>
                <a:ext uri="{FF2B5EF4-FFF2-40B4-BE49-F238E27FC236}">
                  <a16:creationId xmlns:a16="http://schemas.microsoft.com/office/drawing/2014/main" id="{78A29CCE-C325-4F42-A0CD-2C2945CF99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38935" y="108806460"/>
              <a:ext cx="2686050" cy="2743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0646ADB7-122E-441F-9711-A6F7A08354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838935" y="108806460"/>
              <a:ext cx="2686050" cy="2743200"/>
              <a:chOff x="108838935" y="108806460"/>
              <a:chExt cx="2686050" cy="2743200"/>
            </a:xfrm>
          </p:grpSpPr>
          <p:grpSp>
            <p:nvGrpSpPr>
              <p:cNvPr id="7" name="Group 5">
                <a:extLst>
                  <a:ext uri="{FF2B5EF4-FFF2-40B4-BE49-F238E27FC236}">
                    <a16:creationId xmlns:a16="http://schemas.microsoft.com/office/drawing/2014/main" id="{3565252C-8BAD-4D3B-830F-A9151CE1AE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838935" y="108806460"/>
                <a:ext cx="2686050" cy="2743200"/>
                <a:chOff x="108838935" y="108806460"/>
                <a:chExt cx="2686050" cy="2743200"/>
              </a:xfrm>
            </p:grpSpPr>
            <p:sp>
              <p:nvSpPr>
                <p:cNvPr id="9" name="Rectangle 6">
                  <a:extLst>
                    <a:ext uri="{FF2B5EF4-FFF2-40B4-BE49-F238E27FC236}">
                      <a16:creationId xmlns:a16="http://schemas.microsoft.com/office/drawing/2014/main" id="{B22A7C5D-4B97-4CC7-A142-6440926772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658517" y="108806460"/>
                  <a:ext cx="866468" cy="2743200"/>
                </a:xfrm>
                <a:prstGeom prst="rect">
                  <a:avLst/>
                </a:prstGeom>
                <a:solidFill>
                  <a:srgbClr val="5B9BD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FFC00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10" name="Rectangle 7">
                  <a:extLst>
                    <a:ext uri="{FF2B5EF4-FFF2-40B4-BE49-F238E27FC236}">
                      <a16:creationId xmlns:a16="http://schemas.microsoft.com/office/drawing/2014/main" id="{FFEEB50E-3922-498C-A214-D339DBB5EF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268606" y="108806460"/>
                  <a:ext cx="389911" cy="2743200"/>
                </a:xfrm>
                <a:prstGeom prst="rect">
                  <a:avLst/>
                </a:prstGeom>
                <a:solidFill>
                  <a:srgbClr val="9E9E9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FFC00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11" name="Rectangle 8">
                  <a:extLst>
                    <a:ext uri="{FF2B5EF4-FFF2-40B4-BE49-F238E27FC236}">
                      <a16:creationId xmlns:a16="http://schemas.microsoft.com/office/drawing/2014/main" id="{8A9E4F9D-F276-4A2E-B961-458BAB88BD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838935" y="108806460"/>
                  <a:ext cx="1429671" cy="2743200"/>
                </a:xfrm>
                <a:prstGeom prst="rect">
                  <a:avLst/>
                </a:prstGeom>
                <a:solidFill>
                  <a:srgbClr val="ED7D3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FFC00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</p:grpSp>
          <p:sp>
            <p:nvSpPr>
              <p:cNvPr id="8" name="Rectangle 9">
                <a:extLst>
                  <a:ext uri="{FF2B5EF4-FFF2-40B4-BE49-F238E27FC236}">
                    <a16:creationId xmlns:a16="http://schemas.microsoft.com/office/drawing/2014/main" id="{BB432FD9-7D9D-41EF-8A90-447C4694FE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901800" y="108897900"/>
                <a:ext cx="2560320" cy="2560320"/>
              </a:xfrm>
              <a:prstGeom prst="rect">
                <a:avLst/>
              </a:prstGeom>
              <a:solidFill>
                <a:srgbClr val="FFFFFF"/>
              </a:solidFill>
              <a:ln w="57150" algn="in">
                <a:solidFill>
                  <a:srgbClr val="5B9BD5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FFC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altLang="nl-NL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3" name="Tekstvak 12">
            <a:extLst>
              <a:ext uri="{FF2B5EF4-FFF2-40B4-BE49-F238E27FC236}">
                <a16:creationId xmlns:a16="http://schemas.microsoft.com/office/drawing/2014/main" id="{402081FE-6538-405C-865F-6A110107F242}"/>
              </a:ext>
            </a:extLst>
          </p:cNvPr>
          <p:cNvSpPr txBox="1"/>
          <p:nvPr/>
        </p:nvSpPr>
        <p:spPr>
          <a:xfrm>
            <a:off x="1329446" y="1300163"/>
            <a:ext cx="9533107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7200" b="1" u="sng" dirty="0">
                <a:latin typeface="Segoe UI Black" panose="020B0A02040204020203" pitchFamily="34" charset="0"/>
                <a:ea typeface="Segoe UI Black" panose="020B0A02040204020203" pitchFamily="34" charset="0"/>
              </a:rPr>
              <a:t>Alex &amp; Fernando</a:t>
            </a:r>
          </a:p>
          <a:p>
            <a:pPr algn="l"/>
            <a:endParaRPr lang="nl-NL" sz="6600" b="1" i="0" dirty="0">
              <a:solidFill>
                <a:srgbClr val="363636"/>
              </a:solidFill>
              <a:effectLst/>
            </a:endParaRPr>
          </a:p>
          <a:p>
            <a:pPr algn="ctr"/>
            <a:r>
              <a:rPr lang="nl-NL" sz="6000" b="1" i="1" dirty="0" err="1">
                <a:solidFill>
                  <a:srgbClr val="363636"/>
                </a:solidFill>
                <a:effectLst/>
                <a:latin typeface="Segoe UI Semibold" panose="020B0702040204020203" pitchFamily="34" charset="0"/>
                <a:cs typeface="Segoe UI Semibold" panose="020B0702040204020203" pitchFamily="34" charset="0"/>
              </a:rPr>
              <a:t>Chefkok</a:t>
            </a:r>
            <a:r>
              <a:rPr lang="nl-NL" sz="6000" b="1" i="1" dirty="0">
                <a:solidFill>
                  <a:srgbClr val="363636"/>
                </a:solidFill>
                <a:effectLst/>
                <a:latin typeface="Segoe UI Semibold" panose="020B0702040204020203" pitchFamily="34" charset="0"/>
                <a:cs typeface="Segoe UI Semibold" panose="020B0702040204020203" pitchFamily="34" charset="0"/>
              </a:rPr>
              <a:t> &amp; </a:t>
            </a:r>
            <a:r>
              <a:rPr lang="nl-NL" sz="6000" b="1" i="1" dirty="0" err="1">
                <a:solidFill>
                  <a:srgbClr val="363636"/>
                </a:solidFill>
                <a:effectLst/>
                <a:latin typeface="Segoe UI Semibold" panose="020B0702040204020203" pitchFamily="34" charset="0"/>
                <a:cs typeface="Segoe UI Semibold" panose="020B0702040204020203" pitchFamily="34" charset="0"/>
              </a:rPr>
              <a:t>superhost</a:t>
            </a:r>
            <a:endParaRPr lang="nl-NL" sz="6000" b="1" i="1" dirty="0">
              <a:solidFill>
                <a:srgbClr val="363636"/>
              </a:solidFill>
              <a:effectLst/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l"/>
            <a:endParaRPr lang="nl-NL" sz="2000" b="1" dirty="0">
              <a:solidFill>
                <a:srgbClr val="36363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766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B928B4-5818-401D-9F06-814A7EF48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450"/>
          </a:xfrm>
        </p:spPr>
        <p:txBody>
          <a:bodyPr>
            <a:normAutofit fontScale="90000"/>
          </a:bodyPr>
          <a:lstStyle/>
          <a:p>
            <a:pPr algn="ctr"/>
            <a:r>
              <a:rPr lang="nl-NL" sz="6000" b="1" dirty="0"/>
              <a:t>Bestaande situatie</a:t>
            </a:r>
          </a:p>
        </p:txBody>
      </p:sp>
      <p:pic>
        <p:nvPicPr>
          <p:cNvPr id="3" name="Afbeelding 2" descr="Afbeelding met tekst, kaart&#10;&#10;Automatisch gegenereerde beschrijving">
            <a:extLst>
              <a:ext uri="{FF2B5EF4-FFF2-40B4-BE49-F238E27FC236}">
                <a16:creationId xmlns:a16="http://schemas.microsoft.com/office/drawing/2014/main" id="{BA479F93-3741-4462-A7CF-E190010D1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338705"/>
            <a:ext cx="7289007" cy="515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597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1DDFF8-4F66-4353-BF80-6A4D2B5CC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6438"/>
          </a:xfrm>
        </p:spPr>
        <p:txBody>
          <a:bodyPr>
            <a:normAutofit fontScale="90000"/>
          </a:bodyPr>
          <a:lstStyle/>
          <a:p>
            <a:pPr algn="ctr"/>
            <a:r>
              <a:rPr lang="nl-NL" sz="6000" b="1" dirty="0"/>
              <a:t>Nieuwe situatie</a:t>
            </a:r>
          </a:p>
        </p:txBody>
      </p:sp>
      <p:pic>
        <p:nvPicPr>
          <p:cNvPr id="3" name="Afbeelding 2" descr="Afbeelding met tekst, kaart&#10;&#10;Automatisch gegenereerde beschrijving">
            <a:extLst>
              <a:ext uri="{FF2B5EF4-FFF2-40B4-BE49-F238E27FC236}">
                <a16:creationId xmlns:a16="http://schemas.microsoft.com/office/drawing/2014/main" id="{BD944BA0-9ED9-4126-A318-13B485547E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819" y="1071564"/>
            <a:ext cx="7472362" cy="528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049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81022C-4367-4C16-9048-B9A1578904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9837238-35BC-4B3D-821C-93516FA793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D81F3297-33FF-45E0-B95B-18F8105B624A}"/>
              </a:ext>
            </a:extLst>
          </p:cNvPr>
          <p:cNvGrpSpPr>
            <a:grpSpLocks/>
          </p:cNvGrpSpPr>
          <p:nvPr/>
        </p:nvGrpSpPr>
        <p:grpSpPr bwMode="auto">
          <a:xfrm>
            <a:off x="716437" y="288815"/>
            <a:ext cx="10442641" cy="6280368"/>
            <a:chOff x="108838935" y="108806460"/>
            <a:chExt cx="2686050" cy="2743200"/>
          </a:xfrm>
        </p:grpSpPr>
        <p:sp>
          <p:nvSpPr>
            <p:cNvPr id="5" name="Rectangle 3" hidden="1">
              <a:extLst>
                <a:ext uri="{FF2B5EF4-FFF2-40B4-BE49-F238E27FC236}">
                  <a16:creationId xmlns:a16="http://schemas.microsoft.com/office/drawing/2014/main" id="{78A29CCE-C325-4F42-A0CD-2C2945CF99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38935" y="108806460"/>
              <a:ext cx="2686050" cy="2743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0646ADB7-122E-441F-9711-A6F7A08354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838935" y="108806460"/>
              <a:ext cx="2686050" cy="2743200"/>
              <a:chOff x="108838935" y="108806460"/>
              <a:chExt cx="2686050" cy="2743200"/>
            </a:xfrm>
          </p:grpSpPr>
          <p:grpSp>
            <p:nvGrpSpPr>
              <p:cNvPr id="7" name="Group 5">
                <a:extLst>
                  <a:ext uri="{FF2B5EF4-FFF2-40B4-BE49-F238E27FC236}">
                    <a16:creationId xmlns:a16="http://schemas.microsoft.com/office/drawing/2014/main" id="{3565252C-8BAD-4D3B-830F-A9151CE1AE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838935" y="108806460"/>
                <a:ext cx="2686050" cy="2743200"/>
                <a:chOff x="108838935" y="108806460"/>
                <a:chExt cx="2686050" cy="2743200"/>
              </a:xfrm>
            </p:grpSpPr>
            <p:sp>
              <p:nvSpPr>
                <p:cNvPr id="9" name="Rectangle 6">
                  <a:extLst>
                    <a:ext uri="{FF2B5EF4-FFF2-40B4-BE49-F238E27FC236}">
                      <a16:creationId xmlns:a16="http://schemas.microsoft.com/office/drawing/2014/main" id="{B22A7C5D-4B97-4CC7-A142-6440926772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658517" y="108806460"/>
                  <a:ext cx="866468" cy="2743200"/>
                </a:xfrm>
                <a:prstGeom prst="rect">
                  <a:avLst/>
                </a:prstGeom>
                <a:solidFill>
                  <a:srgbClr val="5B9BD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FFC00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10" name="Rectangle 7">
                  <a:extLst>
                    <a:ext uri="{FF2B5EF4-FFF2-40B4-BE49-F238E27FC236}">
                      <a16:creationId xmlns:a16="http://schemas.microsoft.com/office/drawing/2014/main" id="{FFEEB50E-3922-498C-A214-D339DBB5EF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268606" y="108806460"/>
                  <a:ext cx="389911" cy="2743200"/>
                </a:xfrm>
                <a:prstGeom prst="rect">
                  <a:avLst/>
                </a:prstGeom>
                <a:solidFill>
                  <a:srgbClr val="9E9E9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FFC00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11" name="Rectangle 8">
                  <a:extLst>
                    <a:ext uri="{FF2B5EF4-FFF2-40B4-BE49-F238E27FC236}">
                      <a16:creationId xmlns:a16="http://schemas.microsoft.com/office/drawing/2014/main" id="{8A9E4F9D-F276-4A2E-B961-458BAB88BD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838935" y="108806460"/>
                  <a:ext cx="1429671" cy="2743200"/>
                </a:xfrm>
                <a:prstGeom prst="rect">
                  <a:avLst/>
                </a:prstGeom>
                <a:solidFill>
                  <a:srgbClr val="ED7D3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FFC00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</p:grpSp>
          <p:sp>
            <p:nvSpPr>
              <p:cNvPr id="8" name="Rectangle 9">
                <a:extLst>
                  <a:ext uri="{FF2B5EF4-FFF2-40B4-BE49-F238E27FC236}">
                    <a16:creationId xmlns:a16="http://schemas.microsoft.com/office/drawing/2014/main" id="{BB432FD9-7D9D-41EF-8A90-447C4694FE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901800" y="108897900"/>
                <a:ext cx="2560320" cy="2560320"/>
              </a:xfrm>
              <a:prstGeom prst="rect">
                <a:avLst/>
              </a:prstGeom>
              <a:solidFill>
                <a:srgbClr val="FFFFFF"/>
              </a:solidFill>
              <a:ln w="57150" algn="in">
                <a:solidFill>
                  <a:srgbClr val="5B9BD5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FFC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altLang="nl-NL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5" name="Tekstvak 14">
            <a:extLst>
              <a:ext uri="{FF2B5EF4-FFF2-40B4-BE49-F238E27FC236}">
                <a16:creationId xmlns:a16="http://schemas.microsoft.com/office/drawing/2014/main" id="{407EAAFA-E3EC-4192-AA73-FFBF827D4314}"/>
              </a:ext>
            </a:extLst>
          </p:cNvPr>
          <p:cNvSpPr txBox="1"/>
          <p:nvPr/>
        </p:nvSpPr>
        <p:spPr>
          <a:xfrm>
            <a:off x="1168925" y="520511"/>
            <a:ext cx="9049731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7200" b="1" dirty="0"/>
              <a:t>Impressies: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NL" sz="6000" dirty="0"/>
              <a:t>Woonhuis (met b &amp; b)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NL" sz="6000" dirty="0"/>
              <a:t>Multifunctionele ruimte</a:t>
            </a:r>
          </a:p>
          <a:p>
            <a:pPr algn="ctr"/>
            <a:r>
              <a:rPr lang="nl-NL" sz="6000" dirty="0"/>
              <a:t> (schuur)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NL" sz="6000" dirty="0"/>
              <a:t>Eco </a:t>
            </a:r>
            <a:r>
              <a:rPr lang="nl-NL" sz="6000" dirty="0" err="1"/>
              <a:t>lodges</a:t>
            </a:r>
            <a:endParaRPr lang="nl-NL" sz="6000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NL" sz="6000" dirty="0"/>
              <a:t>Kweek- &amp; teeltkas</a:t>
            </a:r>
          </a:p>
        </p:txBody>
      </p:sp>
    </p:spTree>
    <p:extLst>
      <p:ext uri="{BB962C8B-B14F-4D97-AF65-F5344CB8AC3E}">
        <p14:creationId xmlns:p14="http://schemas.microsoft.com/office/powerpoint/2010/main" val="230823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51B3514-1B73-47BB-9DA3-458D8337B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193" y="433633"/>
            <a:ext cx="11170763" cy="5778631"/>
          </a:xfrm>
        </p:spPr>
        <p:txBody>
          <a:bodyPr>
            <a:noAutofit/>
          </a:bodyPr>
          <a:lstStyle/>
          <a:p>
            <a:endParaRPr lang="nl-NL" sz="7200" b="1" dirty="0"/>
          </a:p>
          <a:p>
            <a:endParaRPr lang="nl-NL" sz="7200" b="1" dirty="0"/>
          </a:p>
          <a:p>
            <a:r>
              <a:rPr lang="nl-NL" sz="7200" b="1" dirty="0"/>
              <a:t>Nogmaals in vogelvlucht ……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nl-NL" sz="6000" dirty="0"/>
          </a:p>
        </p:txBody>
      </p:sp>
      <p:pic>
        <p:nvPicPr>
          <p:cNvPr id="4" name="Content Placeholder 4" descr="A close up of a tree&#10;&#10;Description automatically generated">
            <a:extLst>
              <a:ext uri="{FF2B5EF4-FFF2-40B4-BE49-F238E27FC236}">
                <a16:creationId xmlns:a16="http://schemas.microsoft.com/office/drawing/2014/main" id="{151A4CEF-0E50-4DE1-9415-21F03DDD85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2842"/>
            <a:ext cx="12192000" cy="552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970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791B3-ED0C-43BE-BD5E-35FC511501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1B3514-1B73-47BB-9DA3-458D8337BD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63F73F-80BA-4B64-8CBF-73323C58C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5" y="933101"/>
            <a:ext cx="12146070" cy="499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87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C5EF8AB8-1762-4814-A681-0894380A67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939"/>
            <a:ext cx="12168000" cy="5827213"/>
          </a:xfrm>
        </p:spPr>
      </p:pic>
    </p:spTree>
    <p:extLst>
      <p:ext uri="{BB962C8B-B14F-4D97-AF65-F5344CB8AC3E}">
        <p14:creationId xmlns:p14="http://schemas.microsoft.com/office/powerpoint/2010/main" val="779799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51B3514-1B73-47BB-9DA3-458D8337B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193" y="433633"/>
            <a:ext cx="11170763" cy="5778631"/>
          </a:xfrm>
        </p:spPr>
        <p:txBody>
          <a:bodyPr>
            <a:noAutofit/>
          </a:bodyPr>
          <a:lstStyle/>
          <a:p>
            <a:endParaRPr lang="nl-NL" sz="7200" b="1" dirty="0"/>
          </a:p>
          <a:p>
            <a:endParaRPr lang="nl-NL" sz="7200" b="1" dirty="0"/>
          </a:p>
          <a:p>
            <a:pPr marL="857250" indent="-857250">
              <a:buFont typeface="Arial" panose="020B0604020202020204" pitchFamily="34" charset="0"/>
              <a:buChar char="•"/>
            </a:pPr>
            <a:endParaRPr lang="nl-NL" sz="6000" dirty="0"/>
          </a:p>
        </p:txBody>
      </p:sp>
      <p:pic>
        <p:nvPicPr>
          <p:cNvPr id="4" name="Afbeelding 3" descr="Afbeelding met buiten, gras, natuur, weg&#10;&#10;Automatisch gegenereerde beschrijving">
            <a:extLst>
              <a:ext uri="{FF2B5EF4-FFF2-40B4-BE49-F238E27FC236}">
                <a16:creationId xmlns:a16="http://schemas.microsoft.com/office/drawing/2014/main" id="{C4064603-D85E-46FC-AF46-6506C8B2B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975"/>
            <a:ext cx="1219200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664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picture containing tree&#10;&#10;Description automatically generated">
            <a:extLst>
              <a:ext uri="{FF2B5EF4-FFF2-40B4-BE49-F238E27FC236}">
                <a16:creationId xmlns:a16="http://schemas.microsoft.com/office/drawing/2014/main" id="{9484D41A-A367-4F4F-AC23-6820F7BE8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27906"/>
            <a:ext cx="12207317" cy="510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01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605AB68-1836-4EE9-AA36-F5A8E90CA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096" y="243000"/>
            <a:ext cx="8248057" cy="63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27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81022C-4367-4C16-9048-B9A1578904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9837238-35BC-4B3D-821C-93516FA793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D81F3297-33FF-45E0-B95B-18F8105B624A}"/>
              </a:ext>
            </a:extLst>
          </p:cNvPr>
          <p:cNvGrpSpPr>
            <a:grpSpLocks/>
          </p:cNvGrpSpPr>
          <p:nvPr/>
        </p:nvGrpSpPr>
        <p:grpSpPr bwMode="auto">
          <a:xfrm>
            <a:off x="1095374" y="466817"/>
            <a:ext cx="10001251" cy="5924365"/>
            <a:chOff x="108838935" y="108806460"/>
            <a:chExt cx="2686050" cy="2743200"/>
          </a:xfrm>
        </p:grpSpPr>
        <p:sp>
          <p:nvSpPr>
            <p:cNvPr id="5" name="Rectangle 3" hidden="1">
              <a:extLst>
                <a:ext uri="{FF2B5EF4-FFF2-40B4-BE49-F238E27FC236}">
                  <a16:creationId xmlns:a16="http://schemas.microsoft.com/office/drawing/2014/main" id="{78A29CCE-C325-4F42-A0CD-2C2945CF99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38935" y="108806460"/>
              <a:ext cx="2686050" cy="2743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0646ADB7-122E-441F-9711-A6F7A08354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838935" y="108806460"/>
              <a:ext cx="2686050" cy="2743200"/>
              <a:chOff x="108838935" y="108806460"/>
              <a:chExt cx="2686050" cy="2743200"/>
            </a:xfrm>
          </p:grpSpPr>
          <p:grpSp>
            <p:nvGrpSpPr>
              <p:cNvPr id="7" name="Group 5">
                <a:extLst>
                  <a:ext uri="{FF2B5EF4-FFF2-40B4-BE49-F238E27FC236}">
                    <a16:creationId xmlns:a16="http://schemas.microsoft.com/office/drawing/2014/main" id="{3565252C-8BAD-4D3B-830F-A9151CE1AE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838935" y="108806460"/>
                <a:ext cx="2686050" cy="2743200"/>
                <a:chOff x="108838935" y="108806460"/>
                <a:chExt cx="2686050" cy="2743200"/>
              </a:xfrm>
            </p:grpSpPr>
            <p:sp>
              <p:nvSpPr>
                <p:cNvPr id="9" name="Rectangle 6">
                  <a:extLst>
                    <a:ext uri="{FF2B5EF4-FFF2-40B4-BE49-F238E27FC236}">
                      <a16:creationId xmlns:a16="http://schemas.microsoft.com/office/drawing/2014/main" id="{B22A7C5D-4B97-4CC7-A142-6440926772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658517" y="108806460"/>
                  <a:ext cx="866468" cy="2743200"/>
                </a:xfrm>
                <a:prstGeom prst="rect">
                  <a:avLst/>
                </a:prstGeom>
                <a:solidFill>
                  <a:srgbClr val="5B9BD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FFC00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10" name="Rectangle 7">
                  <a:extLst>
                    <a:ext uri="{FF2B5EF4-FFF2-40B4-BE49-F238E27FC236}">
                      <a16:creationId xmlns:a16="http://schemas.microsoft.com/office/drawing/2014/main" id="{FFEEB50E-3922-498C-A214-D339DBB5EF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268606" y="108806460"/>
                  <a:ext cx="389911" cy="2743200"/>
                </a:xfrm>
                <a:prstGeom prst="rect">
                  <a:avLst/>
                </a:prstGeom>
                <a:solidFill>
                  <a:srgbClr val="9E9E9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FFC00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11" name="Rectangle 8">
                  <a:extLst>
                    <a:ext uri="{FF2B5EF4-FFF2-40B4-BE49-F238E27FC236}">
                      <a16:creationId xmlns:a16="http://schemas.microsoft.com/office/drawing/2014/main" id="{8A9E4F9D-F276-4A2E-B961-458BAB88BD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838935" y="108806460"/>
                  <a:ext cx="1429671" cy="2743200"/>
                </a:xfrm>
                <a:prstGeom prst="rect">
                  <a:avLst/>
                </a:prstGeom>
                <a:solidFill>
                  <a:srgbClr val="ED7D3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FFC00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</p:grpSp>
          <p:sp>
            <p:nvSpPr>
              <p:cNvPr id="8" name="Rectangle 9">
                <a:extLst>
                  <a:ext uri="{FF2B5EF4-FFF2-40B4-BE49-F238E27FC236}">
                    <a16:creationId xmlns:a16="http://schemas.microsoft.com/office/drawing/2014/main" id="{BB432FD9-7D9D-41EF-8A90-447C4694FE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901800" y="108897900"/>
                <a:ext cx="2560320" cy="2560320"/>
              </a:xfrm>
              <a:prstGeom prst="rect">
                <a:avLst/>
              </a:prstGeom>
              <a:solidFill>
                <a:srgbClr val="FFFFFF"/>
              </a:solidFill>
              <a:ln w="57150" algn="in">
                <a:solidFill>
                  <a:srgbClr val="5B9BD5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FFC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altLang="nl-NL" sz="2000" b="1" i="0" u="sng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altLang="nl-NL" sz="5400" b="1" i="0" u="sng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Presenteren met trots: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altLang="nl-NL" sz="2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altLang="nl-NL" sz="72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Landgoed De Eikenhof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altLang="nl-NL" sz="44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Mingersborg</a:t>
                </a:r>
                <a:endParaRPr kumimoji="0" lang="nl-NL" altLang="nl-NL" sz="4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altLang="nl-NL" sz="4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(gemeente Voerendaal)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altLang="nl-NL" sz="3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altLang="nl-NL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15246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uiten, gras, water, zonsondergang&#10;&#10;Automatisch gegenereerde beschrijving">
            <a:extLst>
              <a:ext uri="{FF2B5EF4-FFF2-40B4-BE49-F238E27FC236}">
                <a16:creationId xmlns:a16="http://schemas.microsoft.com/office/drawing/2014/main" id="{5A714785-3304-4F6D-A1AF-54FFB4EBF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947" y="971550"/>
            <a:ext cx="9185781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90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93100DA1-0D6A-4EA4-ADD9-DAF0B1759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009" y="976544"/>
            <a:ext cx="10741981" cy="5213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7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Land</a:t>
            </a:r>
            <a:r>
              <a:rPr kumimoji="0" lang="nl-NL" altLang="nl-NL" sz="72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</a:t>
            </a:r>
            <a:r>
              <a:rPr kumimoji="0" lang="nl-NL" altLang="nl-NL" sz="7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oed De Eikenhof</a:t>
            </a:r>
            <a:r>
              <a:rPr kumimoji="0" lang="nl-NL" altLang="nl-NL" sz="7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2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7200" b="1" i="0" u="none" strike="noStrike" cap="none" normalizeH="0" baseline="0" noProof="1">
                <a:ln>
                  <a:noFill/>
                </a:ln>
                <a:solidFill>
                  <a:srgbClr val="2D4E6B"/>
                </a:solidFill>
                <a:effectLst/>
                <a:latin typeface="Calibri" panose="020F0502020204030204" pitchFamily="34" charset="0"/>
              </a:rPr>
              <a:t>●  </a:t>
            </a:r>
            <a:r>
              <a:rPr kumimoji="0" lang="nl-NL" altLang="nl-NL" sz="7200" b="1" i="0" u="none" strike="noStrike" cap="none" normalizeH="0" baseline="0" dirty="0">
                <a:ln>
                  <a:noFill/>
                </a:ln>
                <a:solidFill>
                  <a:srgbClr val="2D4E6B"/>
                </a:solidFill>
                <a:effectLst/>
                <a:latin typeface="Calibri" panose="020F0502020204030204" pitchFamily="34" charset="0"/>
              </a:rPr>
              <a:t>	  retraitecentrum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7200" b="1" i="0" u="none" strike="noStrike" cap="none" normalizeH="0" baseline="0" noProof="1">
                <a:ln>
                  <a:noFill/>
                </a:ln>
                <a:solidFill>
                  <a:srgbClr val="2D4E6B"/>
                </a:solidFill>
                <a:effectLst/>
                <a:latin typeface="Calibri" panose="020F0502020204030204" pitchFamily="34" charset="0"/>
              </a:rPr>
              <a:t>●</a:t>
            </a:r>
            <a:r>
              <a:rPr kumimoji="0" lang="nl-NL" altLang="nl-NL" sz="7200" b="1" i="0" u="none" strike="noStrike" cap="none" normalizeH="0" baseline="0" dirty="0">
                <a:ln>
                  <a:noFill/>
                </a:ln>
                <a:solidFill>
                  <a:srgbClr val="2D4E6B"/>
                </a:solidFill>
                <a:effectLst/>
                <a:latin typeface="Calibri" panose="020F0502020204030204" pitchFamily="34" charset="0"/>
              </a:rPr>
              <a:t>	b &amp; b en </a:t>
            </a:r>
            <a:r>
              <a:rPr kumimoji="0" lang="nl-NL" altLang="nl-NL" sz="7200" b="1" i="0" u="none" strike="noStrike" cap="none" normalizeH="0" baseline="0" dirty="0" err="1">
                <a:ln>
                  <a:noFill/>
                </a:ln>
                <a:solidFill>
                  <a:srgbClr val="2D4E6B"/>
                </a:solidFill>
                <a:effectLst/>
                <a:latin typeface="Calibri" panose="020F0502020204030204" pitchFamily="34" charset="0"/>
              </a:rPr>
              <a:t>eco</a:t>
            </a:r>
            <a:r>
              <a:rPr kumimoji="0" lang="nl-NL" altLang="nl-NL" sz="7200" b="1" i="0" u="none" strike="noStrike" cap="none" normalizeH="0" baseline="0" dirty="0">
                <a:ln>
                  <a:noFill/>
                </a:ln>
                <a:solidFill>
                  <a:srgbClr val="2D4E6B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nl-NL" altLang="nl-NL" sz="7200" b="1" i="0" u="none" strike="noStrike" cap="none" normalizeH="0" baseline="0" dirty="0" err="1">
                <a:ln>
                  <a:noFill/>
                </a:ln>
                <a:solidFill>
                  <a:srgbClr val="2D4E6B"/>
                </a:solidFill>
                <a:effectLst/>
                <a:latin typeface="Calibri" panose="020F0502020204030204" pitchFamily="34" charset="0"/>
              </a:rPr>
              <a:t>lodges</a:t>
            </a:r>
            <a:endParaRPr kumimoji="0" lang="nl-NL" altLang="nl-NL" sz="7200" b="1" i="0" u="none" strike="noStrike" cap="none" normalizeH="0" baseline="0" dirty="0">
              <a:ln>
                <a:noFill/>
              </a:ln>
              <a:solidFill>
                <a:srgbClr val="2D4E6B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200" b="1" i="0" u="none" strike="noStrike" cap="none" normalizeH="0" baseline="0" dirty="0">
              <a:ln>
                <a:noFill/>
              </a:ln>
              <a:solidFill>
                <a:srgbClr val="2D4E6B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6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plus: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7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7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7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16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F17CED21-3C3D-4C08-8630-DEA13F4DF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480" y="443883"/>
            <a:ext cx="10741980" cy="5708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6000" b="1" i="0" u="none" strike="noStrike" cap="none" normalizeH="0" baseline="0" noProof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●	</a:t>
            </a:r>
            <a:r>
              <a:rPr kumimoji="0" lang="nl-NL" altLang="nl-NL" sz="60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tuinderij (éénjarige groenten)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nl-NL" altLang="nl-NL" sz="6000" b="1" i="0" u="none" strike="noStrike" cap="none" normalizeH="0" baseline="0" noProof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●	</a:t>
            </a:r>
            <a:r>
              <a:rPr lang="nl-NL" altLang="nl-NL" sz="6000" b="1" noProof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bloemen- &amp; kruidenweide</a:t>
            </a:r>
            <a:endParaRPr kumimoji="0" lang="nl-NL" altLang="nl-NL" sz="6000" b="1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6000" b="1" i="0" u="none" strike="noStrike" cap="none" normalizeH="0" baseline="0" noProof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●	</a:t>
            </a:r>
            <a:r>
              <a:rPr kumimoji="0" lang="nl-NL" altLang="nl-NL" sz="60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voedselbosranden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nl-NL" altLang="nl-NL" sz="6000" b="1" i="0" u="none" strike="noStrike" cap="none" normalizeH="0" baseline="0" noProof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●	landwinkel / art &amp; craft</a:t>
            </a:r>
            <a:endParaRPr kumimoji="0" lang="nl-NL" altLang="nl-NL" sz="6000" b="1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24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5700" b="1" i="0" u="none" strike="noStrike" cap="none" normalizeH="0" baseline="0" noProof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(= </a:t>
            </a:r>
            <a:r>
              <a:rPr kumimoji="0" lang="nl-NL" altLang="nl-NL" sz="5700" b="1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kringlooplandbouw 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5700" b="1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(</a:t>
            </a:r>
            <a:r>
              <a:rPr kumimoji="0" lang="nl-NL" altLang="nl-NL" sz="5700" b="1" i="0" u="none" strike="noStrike" cap="none" normalizeH="0" baseline="0" noProof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=</a:t>
            </a:r>
            <a:r>
              <a:rPr kumimoji="0" lang="nl-NL" altLang="nl-NL" sz="5700" b="1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 “boerderij van de toekomst” )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838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CF68C39B-5772-46C7-8935-13A6C7CD4D27}"/>
              </a:ext>
            </a:extLst>
          </p:cNvPr>
          <p:cNvSpPr txBox="1"/>
          <p:nvPr/>
        </p:nvSpPr>
        <p:spPr>
          <a:xfrm>
            <a:off x="1128714" y="904609"/>
            <a:ext cx="10358436" cy="4869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indent="-8572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Lid Coöperatie Land van </a:t>
            </a:r>
            <a:r>
              <a:rPr lang="nl-NL" sz="5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Kalk</a:t>
            </a:r>
          </a:p>
          <a:p>
            <a:pPr marL="857250" indent="-8572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Samen met lokale ondernemers</a:t>
            </a:r>
          </a:p>
          <a:p>
            <a:pPr marL="857250" indent="-8572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5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Lokale voedselgemeenschap</a:t>
            </a:r>
          </a:p>
          <a:p>
            <a:pPr marL="857250" indent="-8572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5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Samen met buurtbewoners</a:t>
            </a:r>
          </a:p>
          <a:p>
            <a:pPr marL="857250" indent="-8572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5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Regeneren</a:t>
            </a:r>
            <a:r>
              <a:rPr lang="nl-NL" sz="5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landbouwgronden</a:t>
            </a:r>
            <a:endParaRPr lang="nl-NL" sz="5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678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E5C5E4EA-FAFE-4BBF-AE39-383FBA046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500" y="790113"/>
            <a:ext cx="10733104" cy="498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6000" b="1" i="0" u="sng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Landscha</a:t>
            </a:r>
            <a:r>
              <a:rPr kumimoji="0" lang="nl-NL" altLang="nl-NL" sz="60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pp</a:t>
            </a:r>
            <a:r>
              <a:rPr kumimoji="0" lang="nl-NL" altLang="nl-NL" sz="6000" b="1" i="0" u="sng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elijke in</a:t>
            </a:r>
            <a:r>
              <a:rPr kumimoji="0" lang="nl-NL" altLang="nl-NL" sz="60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p</a:t>
            </a:r>
            <a:r>
              <a:rPr kumimoji="0" lang="nl-NL" altLang="nl-NL" sz="6000" b="1" i="0" u="sng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assin</a:t>
            </a:r>
            <a:r>
              <a:rPr kumimoji="0" lang="nl-NL" altLang="nl-NL" sz="60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200" b="1" i="0" u="sng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6000" b="1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op basis van: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6000" b="1" i="0" u="none" strike="noStrike" cap="none" normalizeH="0" baseline="0" noProof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●</a:t>
            </a:r>
            <a:r>
              <a:rPr kumimoji="0" lang="nl-NL" altLang="nl-NL" sz="60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	  landschapsplan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6000" b="1" i="0" u="none" strike="noStrike" cap="none" normalizeH="0" baseline="0" noProof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●</a:t>
            </a:r>
            <a:r>
              <a:rPr kumimoji="0" lang="nl-NL" altLang="nl-NL" sz="60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	terreininrichting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136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pel&#10;&#10;Automatisch gegenereerde beschrijving">
            <a:extLst>
              <a:ext uri="{FF2B5EF4-FFF2-40B4-BE49-F238E27FC236}">
                <a16:creationId xmlns:a16="http://schemas.microsoft.com/office/drawing/2014/main" id="{4B1CA20B-F25C-4409-A103-C9C2C07BD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33" y="72099"/>
            <a:ext cx="11705334" cy="671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16260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129</Words>
  <Application>Microsoft Office PowerPoint</Application>
  <PresentationFormat>Breedbeeld</PresentationFormat>
  <Paragraphs>50</Paragraphs>
  <Slides>17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Segoe UI Black</vt:lpstr>
      <vt:lpstr>Segoe UI Semibold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Bestaande situatie</vt:lpstr>
      <vt:lpstr>Nieuwe situatie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Frans Disse</dc:creator>
  <cp:lastModifiedBy>Frans Disse</cp:lastModifiedBy>
  <cp:revision>33</cp:revision>
  <dcterms:created xsi:type="dcterms:W3CDTF">2020-07-25T05:48:50Z</dcterms:created>
  <dcterms:modified xsi:type="dcterms:W3CDTF">2023-02-24T10:09:41Z</dcterms:modified>
</cp:coreProperties>
</file>